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17040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307364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95244-0ED6-4201-80DA-0A170BD7D0C9}"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71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2782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95244-0ED6-4201-80DA-0A170BD7D0C9}"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294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180360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273886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50707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39471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57D05-B70F-48A7-A79F-123801C79283}" type="datetimeFigureOut">
              <a:rPr lang="ru-RU" smtClean="0"/>
              <a:t>15.02.2024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82813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145231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757D05-B70F-48A7-A79F-123801C79283}" type="datetimeFigureOut">
              <a:rPr lang="ru-RU" smtClean="0"/>
              <a:t>15.02.2024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403868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757D05-B70F-48A7-A79F-123801C79283}" type="datetimeFigureOut">
              <a:rPr lang="ru-RU" smtClean="0"/>
              <a:t>15.02.2024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359950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57D05-B70F-48A7-A79F-123801C79283}" type="datetimeFigureOut">
              <a:rPr lang="ru-RU" smtClean="0"/>
              <a:t>15.02.2024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309045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196294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57D05-B70F-48A7-A79F-123801C79283}" type="datetimeFigureOut">
              <a:rPr lang="ru-RU" smtClean="0"/>
              <a:t>15.02.2024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95244-0ED6-4201-80DA-0A170BD7D0C9}" type="slidenum">
              <a:rPr lang="ru-RU" smtClean="0"/>
              <a:t>‹#›</a:t>
            </a:fld>
            <a:endParaRPr lang="ru-RU"/>
          </a:p>
        </p:txBody>
      </p:sp>
    </p:spTree>
    <p:extLst>
      <p:ext uri="{BB962C8B-B14F-4D97-AF65-F5344CB8AC3E}">
        <p14:creationId xmlns:p14="http://schemas.microsoft.com/office/powerpoint/2010/main" val="118874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757D05-B70F-48A7-A79F-123801C79283}" type="datetimeFigureOut">
              <a:rPr lang="ru-RU" smtClean="0"/>
              <a:t>15.02.2024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D95244-0ED6-4201-80DA-0A170BD7D0C9}" type="slidenum">
              <a:rPr lang="ru-RU" smtClean="0"/>
              <a:t>‹#›</a:t>
            </a:fld>
            <a:endParaRPr lang="ru-RU"/>
          </a:p>
        </p:txBody>
      </p:sp>
    </p:spTree>
    <p:extLst>
      <p:ext uri="{BB962C8B-B14F-4D97-AF65-F5344CB8AC3E}">
        <p14:creationId xmlns:p14="http://schemas.microsoft.com/office/powerpoint/2010/main" val="237172884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3413" y="1676400"/>
            <a:ext cx="8915399" cy="2262781"/>
          </a:xfrm>
        </p:spPr>
        <p:txBody>
          <a:bodyPr>
            <a:normAutofit/>
          </a:bodyPr>
          <a:lstStyle/>
          <a:p>
            <a:pPr algn="ctr"/>
            <a:r>
              <a:rPr lang="ru-RU" sz="7000" b="1" dirty="0">
                <a:solidFill>
                  <a:schemeClr val="tx1">
                    <a:lumMod val="65000"/>
                    <a:lumOff val="35000"/>
                  </a:schemeClr>
                </a:solidFill>
              </a:rPr>
              <a:t>Обзор архивных фондов о </a:t>
            </a:r>
            <a:r>
              <a:rPr lang="ru-RU" sz="7000" b="1" dirty="0" smtClean="0">
                <a:solidFill>
                  <a:schemeClr val="tx1">
                    <a:lumMod val="65000"/>
                    <a:lumOff val="35000"/>
                  </a:schemeClr>
                </a:solidFill>
              </a:rPr>
              <a:t>ВОВ</a:t>
            </a:r>
            <a:endParaRPr lang="ru-RU" sz="7000" dirty="0">
              <a:solidFill>
                <a:schemeClr val="tx1">
                  <a:lumMod val="65000"/>
                  <a:lumOff val="35000"/>
                </a:schemeClr>
              </a:solidFill>
            </a:endParaRPr>
          </a:p>
        </p:txBody>
      </p:sp>
    </p:spTree>
    <p:extLst>
      <p:ext uri="{BB962C8B-B14F-4D97-AF65-F5344CB8AC3E}">
        <p14:creationId xmlns:p14="http://schemas.microsoft.com/office/powerpoint/2010/main" val="3583716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8298" y="124866"/>
            <a:ext cx="7306887" cy="2031325"/>
          </a:xfrm>
          <a:prstGeom prst="rect">
            <a:avLst/>
          </a:prstGeom>
        </p:spPr>
        <p:txBody>
          <a:bodyPr wrap="square">
            <a:spAutoFit/>
          </a:bodyPr>
          <a:lstStyle/>
          <a:p>
            <a:pPr indent="449580" algn="just">
              <a:lnSpc>
                <a:spcPct val="150000"/>
              </a:lnSpc>
              <a:spcAft>
                <a:spcPts val="8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В </a:t>
            </a:r>
            <a:r>
              <a:rPr lang="ru-RU" sz="1400" b="1" dirty="0">
                <a:latin typeface="Times New Roman" panose="02020603050405020304" pitchFamily="18" charset="0"/>
                <a:ea typeface="Calibri" panose="020F0502020204030204" pitchFamily="34" charset="0"/>
                <a:cs typeface="Times New Roman" panose="02020603050405020304" pitchFamily="18" charset="0"/>
              </a:rPr>
              <a:t>фонде №62 </a:t>
            </a: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документов личного происхождения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Ивана Павловича Четверика </a:t>
            </a:r>
            <a:r>
              <a:rPr lang="ru-RU" sz="1400" dirty="0">
                <a:latin typeface="Times New Roman" panose="02020603050405020304" pitchFamily="18" charset="0"/>
                <a:ea typeface="Calibri" panose="020F0502020204030204" pitchFamily="34" charset="0"/>
                <a:cs typeface="Times New Roman" panose="02020603050405020304" pitchFamily="18" charset="0"/>
              </a:rPr>
              <a:t>состоят на учете фотодокументы участников ВОВ, письмо к губернатору Приморского края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С.М.Дарькину</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 просьбой о помощи в издании книги «Повесть фронтовика Ивана Четвертака», сама книга о похождениях бравого солдата в годы ВОВ, копии документов о фронтовиках ВОВ бывшего казачьего поста, а ныне вымершей деревни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Тарташевка</a:t>
            </a:r>
            <a:r>
              <a:rPr lang="ru-RU" sz="1400" dirty="0">
                <a:latin typeface="Times New Roman" panose="02020603050405020304" pitchFamily="18" charset="0"/>
                <a:ea typeface="Calibri" panose="020F0502020204030204" pitchFamily="34" charset="0"/>
                <a:cs typeface="Times New Roman" panose="02020603050405020304" pitchFamily="18" charset="0"/>
              </a:rPr>
              <a:t> Пожарского района.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1041" y="2156191"/>
            <a:ext cx="2404159" cy="359348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950" y="2156191"/>
            <a:ext cx="2388144" cy="3593481"/>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8659" t="17817" r="9712" b="12606"/>
          <a:stretch/>
        </p:blipFill>
        <p:spPr>
          <a:xfrm>
            <a:off x="719192" y="1395576"/>
            <a:ext cx="3009207" cy="4771505"/>
          </a:xfrm>
          <a:prstGeom prst="rect">
            <a:avLst/>
          </a:prstGeom>
        </p:spPr>
      </p:pic>
      <p:sp>
        <p:nvSpPr>
          <p:cNvPr id="7" name="TextBox 6"/>
          <p:cNvSpPr txBox="1"/>
          <p:nvPr/>
        </p:nvSpPr>
        <p:spPr>
          <a:xfrm>
            <a:off x="3963087" y="2548610"/>
            <a:ext cx="3017955" cy="2031325"/>
          </a:xfrm>
          <a:prstGeom prst="rect">
            <a:avLst/>
          </a:prstGeom>
          <a:noFill/>
        </p:spPr>
        <p:txBody>
          <a:bodyPr wrap="square" rtlCol="0">
            <a:spAutoFit/>
          </a:bodyPr>
          <a:lstStyle/>
          <a:p>
            <a:r>
              <a:rPr lang="ru-RU" sz="1400" b="1" u="sng" dirty="0" smtClean="0">
                <a:latin typeface="Times New Roman" panose="02020603050405020304" pitchFamily="18" charset="0"/>
                <a:cs typeface="Times New Roman" panose="02020603050405020304" pitchFamily="18" charset="0"/>
              </a:rPr>
              <a:t>Иван Павлович Четверик 1925 г.р</a:t>
            </a:r>
            <a:r>
              <a:rPr lang="ru-RU" sz="1400" dirty="0" smtClean="0">
                <a:latin typeface="Times New Roman" panose="02020603050405020304" pitchFamily="18" charset="0"/>
                <a:cs typeface="Times New Roman" panose="02020603050405020304" pitchFamily="18" charset="0"/>
              </a:rPr>
              <a:t>.</a:t>
            </a:r>
          </a:p>
          <a:p>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Служил в 328 гвардейском стрелковом полку, в  1945 году получил тяжёлое ранение и был демобилизован. Организовал отряд красных следопытов, который собрал материал о Гражданской войне на Дальнем Востоке.</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10346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5124" y="804698"/>
            <a:ext cx="5004260" cy="3283015"/>
          </a:xfrm>
          <a:prstGeom prst="rect">
            <a:avLst/>
          </a:prstGeom>
        </p:spPr>
        <p:txBody>
          <a:bodyPr wrap="square">
            <a:spAutoFit/>
          </a:bodyPr>
          <a:lstStyle/>
          <a:p>
            <a:pPr indent="449580" algn="just">
              <a:lnSpc>
                <a:spcPct val="150000"/>
              </a:lnSpc>
              <a:spcAft>
                <a:spcPts val="800"/>
              </a:spcAft>
            </a:pPr>
            <a:r>
              <a:rPr lang="ru-RU" sz="1400" dirty="0">
                <a:latin typeface="+mj-lt"/>
                <a:ea typeface="Calibri" panose="020F0502020204030204" pitchFamily="34" charset="0"/>
                <a:cs typeface="Times New Roman" panose="02020603050405020304" pitchFamily="18" charset="0"/>
              </a:rPr>
              <a:t>В </a:t>
            </a:r>
            <a:r>
              <a:rPr lang="ru-RU" sz="1400" b="1" dirty="0">
                <a:latin typeface="+mj-lt"/>
                <a:ea typeface="Calibri" panose="020F0502020204030204" pitchFamily="34" charset="0"/>
                <a:cs typeface="Times New Roman" panose="02020603050405020304" pitchFamily="18" charset="0"/>
              </a:rPr>
              <a:t>фонде №86 </a:t>
            </a:r>
            <a:r>
              <a:rPr lang="ru-RU" sz="1400" dirty="0">
                <a:latin typeface="+mj-lt"/>
                <a:ea typeface="Calibri" panose="020F0502020204030204" pitchFamily="34" charset="0"/>
                <a:cs typeface="Times New Roman" panose="02020603050405020304" pitchFamily="18" charset="0"/>
              </a:rPr>
              <a:t>документов личного происхождения </a:t>
            </a:r>
            <a:r>
              <a:rPr lang="ru-RU" sz="1400" dirty="0" err="1">
                <a:latin typeface="+mj-lt"/>
                <a:ea typeface="Calibri" panose="020F0502020204030204" pitchFamily="34" charset="0"/>
                <a:cs typeface="Times New Roman" panose="02020603050405020304" pitchFamily="18" charset="0"/>
              </a:rPr>
              <a:t>Лосякова</a:t>
            </a:r>
            <a:r>
              <a:rPr lang="ru-RU" sz="1400" dirty="0">
                <a:latin typeface="+mj-lt"/>
                <a:ea typeface="Calibri" panose="020F0502020204030204" pitchFamily="34" charset="0"/>
                <a:cs typeface="Times New Roman" panose="02020603050405020304" pitchFamily="18" charset="0"/>
              </a:rPr>
              <a:t> Алексея Андреевича отложилось 1 дело книга (формата А3) «Ветераны всегда в строю» 2007г., в которой  значатся фотодокументы, рассказы об участниках ВОВ, но самое ценное фотографии старых памятников погибшим участникам ВОВ, некоторых памятников уже нет на земле </a:t>
            </a:r>
            <a:r>
              <a:rPr lang="ru-RU" sz="1400" dirty="0" err="1">
                <a:latin typeface="+mj-lt"/>
                <a:ea typeface="Calibri" panose="020F0502020204030204" pitchFamily="34" charset="0"/>
                <a:cs typeface="Times New Roman" panose="02020603050405020304" pitchFamily="18" charset="0"/>
              </a:rPr>
              <a:t>пожарский</a:t>
            </a:r>
            <a:r>
              <a:rPr lang="ru-RU" sz="1400" dirty="0">
                <a:latin typeface="+mj-lt"/>
                <a:ea typeface="Calibri" panose="020F0502020204030204" pitchFamily="34" charset="0"/>
                <a:cs typeface="Times New Roman" panose="02020603050405020304" pitchFamily="18" charset="0"/>
              </a:rPr>
              <a:t>, а также информация о том, какими медалями и орденами были награждены участники ВОВ Пожарского района.</a:t>
            </a:r>
            <a:endParaRPr lang="ru-RU" sz="1400" dirty="0">
              <a:effectLst/>
              <a:latin typeface="+mj-l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281" y="102176"/>
            <a:ext cx="5006525" cy="341410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49" y="4087713"/>
            <a:ext cx="1868102" cy="2693800"/>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13972" t="24388" r="9959" b="36606"/>
          <a:stretch/>
        </p:blipFill>
        <p:spPr>
          <a:xfrm>
            <a:off x="3009208" y="4087713"/>
            <a:ext cx="3682537" cy="2675026"/>
          </a:xfrm>
          <a:prstGeom prst="rect">
            <a:avLst/>
          </a:prstGeom>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8291" t="28607" r="20747" b="30909"/>
          <a:stretch/>
        </p:blipFill>
        <p:spPr>
          <a:xfrm>
            <a:off x="6924502" y="3986288"/>
            <a:ext cx="3441469" cy="2776451"/>
          </a:xfrm>
          <a:prstGeom prst="rect">
            <a:avLst/>
          </a:prstGeom>
        </p:spPr>
      </p:pic>
      <p:sp>
        <p:nvSpPr>
          <p:cNvPr id="8" name="TextBox 7"/>
          <p:cNvSpPr txBox="1"/>
          <p:nvPr/>
        </p:nvSpPr>
        <p:spPr>
          <a:xfrm>
            <a:off x="7215447" y="3494221"/>
            <a:ext cx="4403770" cy="307777"/>
          </a:xfrm>
          <a:prstGeom prst="rect">
            <a:avLst/>
          </a:prstGeom>
          <a:noFill/>
        </p:spPr>
        <p:txBody>
          <a:bodyPr wrap="none" rtlCol="0">
            <a:spAutoFit/>
          </a:bodyPr>
          <a:lstStyle/>
          <a:p>
            <a:r>
              <a:rPr lang="ru-RU" sz="1400" dirty="0" err="1" smtClean="0">
                <a:latin typeface="+mj-lt"/>
                <a:cs typeface="Times New Roman" panose="02020603050405020304" pitchFamily="18" charset="0"/>
              </a:rPr>
              <a:t>Лосяков</a:t>
            </a:r>
            <a:r>
              <a:rPr lang="ru-RU" sz="1400" dirty="0" smtClean="0">
                <a:latin typeface="+mj-lt"/>
                <a:cs typeface="Times New Roman" panose="02020603050405020304" pitchFamily="18" charset="0"/>
              </a:rPr>
              <a:t> </a:t>
            </a:r>
            <a:r>
              <a:rPr lang="ru-RU" sz="1400" dirty="0">
                <a:latin typeface="+mj-lt"/>
                <a:cs typeface="Times New Roman" panose="02020603050405020304" pitchFamily="18" charset="0"/>
              </a:rPr>
              <a:t>А</a:t>
            </a:r>
            <a:r>
              <a:rPr lang="ru-RU" sz="1400" dirty="0" smtClean="0">
                <a:latin typeface="+mj-lt"/>
                <a:cs typeface="Times New Roman" panose="02020603050405020304" pitchFamily="18" charset="0"/>
              </a:rPr>
              <a:t>лексей Андреевич со своей семьей</a:t>
            </a:r>
            <a:endParaRPr lang="ru-RU" sz="1400" dirty="0">
              <a:latin typeface="+mj-lt"/>
              <a:cs typeface="Times New Roman" panose="02020603050405020304" pitchFamily="18" charset="0"/>
            </a:endParaRPr>
          </a:p>
        </p:txBody>
      </p:sp>
    </p:spTree>
    <p:extLst>
      <p:ext uri="{BB962C8B-B14F-4D97-AF65-F5344CB8AC3E}">
        <p14:creationId xmlns:p14="http://schemas.microsoft.com/office/powerpoint/2010/main" val="157543490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0266" y="3036572"/>
            <a:ext cx="6724996" cy="2677656"/>
          </a:xfrm>
          <a:prstGeom prst="rect">
            <a:avLst/>
          </a:prstGeom>
        </p:spPr>
        <p:txBody>
          <a:bodyPr wrap="square">
            <a:spAutoFit/>
          </a:bodyPr>
          <a:lstStyle/>
          <a:p>
            <a:pPr indent="449580" algn="just">
              <a:lnSpc>
                <a:spcPct val="150000"/>
              </a:lnSpc>
              <a:spcAft>
                <a:spcPts val="8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Архивный </a:t>
            </a:r>
            <a:r>
              <a:rPr lang="ru-RU" sz="1400" b="1" dirty="0">
                <a:latin typeface="Times New Roman" panose="02020603050405020304" pitchFamily="18" charset="0"/>
                <a:ea typeface="Calibri" panose="020F0502020204030204" pitchFamily="34" charset="0"/>
                <a:cs typeface="Times New Roman" panose="02020603050405020304" pitchFamily="18" charset="0"/>
              </a:rPr>
              <a:t>фонд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 88 </a:t>
            </a: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документы личного происхождения Макарова Егора Сергеевича - участника ВОВ, узника 5 концентрационных лагерей. Его рукописный дневник, фотодокументы, справка угнанного в Германию. Данный состав документов постоянно используется. С учетом особой значимости этого фонда и обеспечения его сохранности большинство дел отнесены к особо ценным. С использование документов данного фонда учащимися школ №1,2,4 </a:t>
            </a:r>
            <a:r>
              <a:rPr lang="ru-RU" sz="1400" dirty="0" err="1" smtClean="0">
                <a:latin typeface="Times New Roman" panose="02020603050405020304" pitchFamily="18" charset="0"/>
                <a:ea typeface="Calibri" panose="020F0502020204030204" pitchFamily="34" charset="0"/>
                <a:cs typeface="Times New Roman" panose="02020603050405020304" pitchFamily="18" charset="0"/>
              </a:rPr>
              <a:t>пгт</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Лучегорск подготовлены презентации, фильмы, 2 группы школьников награждены путевками в «Океан» и «Артек».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69" y="123037"/>
            <a:ext cx="1831867" cy="263398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018" y="127458"/>
            <a:ext cx="1829378" cy="263398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33" y="18016"/>
            <a:ext cx="3909637" cy="301855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3539" y="3109273"/>
            <a:ext cx="1998498" cy="258813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916" y="3109273"/>
            <a:ext cx="2062623" cy="2588132"/>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266" y="77283"/>
            <a:ext cx="1870683" cy="2725497"/>
          </a:xfrm>
          <a:prstGeom prst="rect">
            <a:avLst/>
          </a:prstGeom>
        </p:spPr>
      </p:pic>
    </p:spTree>
    <p:extLst>
      <p:ext uri="{BB962C8B-B14F-4D97-AF65-F5344CB8AC3E}">
        <p14:creationId xmlns:p14="http://schemas.microsoft.com/office/powerpoint/2010/main" val="2026710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9219" y="999767"/>
            <a:ext cx="10831483" cy="2657138"/>
          </a:xfrm>
          <a:prstGeom prst="rect">
            <a:avLst/>
          </a:prstGeom>
        </p:spPr>
        <p:txBody>
          <a:bodyPr wrap="square">
            <a:spAutoFit/>
          </a:bodyPr>
          <a:lstStyle/>
          <a:p>
            <a:pPr indent="449580" algn="just">
              <a:spcAft>
                <a:spcPts val="800"/>
              </a:spcAft>
            </a:pPr>
            <a:r>
              <a:rPr lang="ru-RU" sz="1600" dirty="0">
                <a:latin typeface="+mj-lt"/>
                <a:ea typeface="Calibri" panose="020F0502020204030204" pitchFamily="34" charset="0"/>
                <a:cs typeface="Times New Roman" panose="02020603050405020304" pitchFamily="18" charset="0"/>
              </a:rPr>
              <a:t>В архивных фондах 1,2,23,27 документах по личному составу особый интерес представляют документы «</a:t>
            </a:r>
            <a:r>
              <a:rPr lang="ru-RU" sz="1600" dirty="0" err="1">
                <a:latin typeface="+mj-lt"/>
                <a:ea typeface="Calibri" panose="020F0502020204030204" pitchFamily="34" charset="0"/>
                <a:cs typeface="Times New Roman" panose="02020603050405020304" pitchFamily="18" charset="0"/>
              </a:rPr>
              <a:t>Бикинского</a:t>
            </a:r>
            <a:r>
              <a:rPr lang="ru-RU" sz="1600" dirty="0">
                <a:latin typeface="+mj-lt"/>
                <a:ea typeface="Calibri" panose="020F0502020204030204" pitchFamily="34" charset="0"/>
                <a:cs typeface="Times New Roman" panose="02020603050405020304" pitchFamily="18" charset="0"/>
              </a:rPr>
              <a:t>» леспромхоза. В приказах предприятия по личному составу отражается отношение к работе  постоянных работников леспромхоза в годы ВОВ, сосланных на отработку в лес, осужденных, штрафников, в т</a:t>
            </a:r>
            <a:r>
              <a:rPr lang="ru-RU" sz="1600" dirty="0" smtClean="0">
                <a:latin typeface="+mj-lt"/>
                <a:ea typeface="Calibri" panose="020F0502020204030204" pitchFamily="34" charset="0"/>
                <a:cs typeface="Times New Roman" panose="02020603050405020304" pitchFamily="18" charset="0"/>
              </a:rPr>
              <a:t>. ч</a:t>
            </a:r>
            <a:r>
              <a:rPr lang="ru-RU" sz="1600" dirty="0">
                <a:latin typeface="+mj-lt"/>
                <a:ea typeface="Calibri" panose="020F0502020204030204" pitchFamily="34" charset="0"/>
                <a:cs typeface="Times New Roman" panose="02020603050405020304" pitchFamily="18" charset="0"/>
              </a:rPr>
              <a:t>. и участников ВОВ. Даже при захоронении в с. Верхний Перевал особо «отличившихся» предателей, зверствовавших  хоронили и кресты ставили не в ноги, а в голову, чтобы потомки знали помнили, что это были нелюди. </a:t>
            </a:r>
          </a:p>
          <a:p>
            <a:r>
              <a:rPr lang="ru-RU" sz="1600" dirty="0">
                <a:ea typeface="Calibri" panose="020F0502020204030204" pitchFamily="34" charset="0"/>
              </a:rPr>
              <a:t> </a:t>
            </a:r>
            <a:r>
              <a:rPr lang="ru-RU" sz="1600" dirty="0" smtClean="0">
                <a:ea typeface="Calibri" panose="020F0502020204030204" pitchFamily="34" charset="0"/>
              </a:rPr>
              <a:t>       </a:t>
            </a:r>
          </a:p>
          <a:p>
            <a:pPr algn="just"/>
            <a:r>
              <a:rPr lang="ru-RU" sz="1600" dirty="0">
                <a:ea typeface="Calibri" panose="020F0502020204030204" pitchFamily="34" charset="0"/>
              </a:rPr>
              <a:t> </a:t>
            </a:r>
            <a:r>
              <a:rPr lang="ru-RU" sz="1600" dirty="0" smtClean="0">
                <a:ea typeface="Calibri" panose="020F0502020204030204" pitchFamily="34" charset="0"/>
              </a:rPr>
              <a:t>      </a:t>
            </a:r>
            <a:r>
              <a:rPr lang="ru-RU" sz="1600" dirty="0" smtClean="0">
                <a:ea typeface="Calibri" panose="020F0502020204030204" pitchFamily="34" charset="0"/>
              </a:rPr>
              <a:t>В </a:t>
            </a:r>
            <a:r>
              <a:rPr lang="ru-RU" sz="1600" dirty="0">
                <a:ea typeface="Calibri" panose="020F0502020204030204" pitchFamily="34" charset="0"/>
              </a:rPr>
              <a:t>целом можно сделать вывод, что архивные документы  о ВОВ являются уникальным источником знаний по истории. Они весьма разнообразны по содержанию, и ведение их в оборот помогает уточнить, переосмыслить, глубже понять события Великой Отечественной </a:t>
            </a:r>
            <a:r>
              <a:rPr lang="ru-RU" sz="1600" dirty="0" smtClean="0">
                <a:ea typeface="Calibri" panose="020F0502020204030204" pitchFamily="34" charset="0"/>
              </a:rPr>
              <a:t>войны.</a:t>
            </a: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946" y="3727738"/>
            <a:ext cx="4053840" cy="2787015"/>
          </a:xfrm>
          <a:prstGeom prst="rect">
            <a:avLst/>
          </a:prstGeom>
        </p:spPr>
      </p:pic>
    </p:spTree>
    <p:extLst>
      <p:ext uri="{BB962C8B-B14F-4D97-AF65-F5344CB8AC3E}">
        <p14:creationId xmlns:p14="http://schemas.microsoft.com/office/powerpoint/2010/main" val="10453210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977" y="739833"/>
            <a:ext cx="9237173" cy="2308324"/>
          </a:xfrm>
          <a:prstGeom prst="rect">
            <a:avLst/>
          </a:prstGeom>
          <a:noFill/>
        </p:spPr>
        <p:txBody>
          <a:bodyPr wrap="square" rtlCol="0">
            <a:spAutoFit/>
          </a:bodyPr>
          <a:lstStyle/>
          <a:p>
            <a:pPr algn="ctr"/>
            <a:r>
              <a:rPr lang="ru-RU" sz="2400" b="1" dirty="0">
                <a:solidFill>
                  <a:schemeClr val="accent3">
                    <a:lumMod val="75000"/>
                  </a:schemeClr>
                </a:solidFill>
              </a:rPr>
              <a:t>В архивном фонде Пожарского муниципального округа хранятся документы относящиеся </a:t>
            </a:r>
            <a:r>
              <a:rPr lang="ru-RU" sz="2400" b="1" dirty="0" smtClean="0">
                <a:solidFill>
                  <a:schemeClr val="accent3">
                    <a:lumMod val="75000"/>
                  </a:schemeClr>
                </a:solidFill>
              </a:rPr>
              <a:t>к периоду ВОВ </a:t>
            </a:r>
          </a:p>
          <a:p>
            <a:pPr algn="ctr"/>
            <a:r>
              <a:rPr lang="ru-RU" sz="2400" b="1" dirty="0" smtClean="0">
                <a:solidFill>
                  <a:schemeClr val="accent3">
                    <a:lumMod val="75000"/>
                  </a:schemeClr>
                </a:solidFill>
              </a:rPr>
              <a:t>в </a:t>
            </a:r>
            <a:r>
              <a:rPr lang="ru-RU" sz="2400" b="1" u="sng" dirty="0" smtClean="0">
                <a:solidFill>
                  <a:schemeClr val="accent3">
                    <a:lumMod val="75000"/>
                  </a:schemeClr>
                </a:solidFill>
              </a:rPr>
              <a:t>10 </a:t>
            </a:r>
            <a:r>
              <a:rPr lang="ru-RU" sz="2400" b="1" u="sng" dirty="0">
                <a:solidFill>
                  <a:schemeClr val="accent3">
                    <a:lumMod val="75000"/>
                  </a:schemeClr>
                </a:solidFill>
              </a:rPr>
              <a:t>фондах</a:t>
            </a:r>
            <a:r>
              <a:rPr lang="ru-RU" sz="2400" b="1" dirty="0">
                <a:solidFill>
                  <a:schemeClr val="accent3">
                    <a:lumMod val="75000"/>
                  </a:schemeClr>
                </a:solidFill>
              </a:rPr>
              <a:t>. </a:t>
            </a:r>
            <a:endParaRPr lang="ru-RU" sz="2400" b="1" dirty="0" smtClean="0">
              <a:solidFill>
                <a:schemeClr val="accent3">
                  <a:lumMod val="75000"/>
                </a:schemeClr>
              </a:solidFill>
            </a:endParaRPr>
          </a:p>
          <a:p>
            <a:pPr algn="ctr"/>
            <a:endParaRPr lang="ru-RU" sz="2400" dirty="0" smtClean="0">
              <a:solidFill>
                <a:schemeClr val="accent3">
                  <a:lumMod val="75000"/>
                </a:schemeClr>
              </a:solidFill>
            </a:endParaRPr>
          </a:p>
          <a:p>
            <a:pPr algn="ctr"/>
            <a:r>
              <a:rPr lang="ru-RU" sz="2400" dirty="0" smtClean="0">
                <a:solidFill>
                  <a:schemeClr val="accent5">
                    <a:lumMod val="75000"/>
                  </a:schemeClr>
                </a:solidFill>
              </a:rPr>
              <a:t>В </a:t>
            </a:r>
            <a:r>
              <a:rPr lang="ru-RU" sz="2400" dirty="0">
                <a:solidFill>
                  <a:schemeClr val="accent5">
                    <a:lumMod val="75000"/>
                  </a:schemeClr>
                </a:solidFill>
              </a:rPr>
              <a:t>годы ВОВ из Пожарского района призвано 1718 человек, полегло на полях сражений 1300.</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180" y="3305917"/>
            <a:ext cx="4596766" cy="2864886"/>
          </a:xfrm>
          <a:prstGeom prst="rect">
            <a:avLst/>
          </a:prstGeom>
        </p:spPr>
      </p:pic>
    </p:spTree>
    <p:extLst>
      <p:ext uri="{BB962C8B-B14F-4D97-AF65-F5344CB8AC3E}">
        <p14:creationId xmlns:p14="http://schemas.microsoft.com/office/powerpoint/2010/main" val="1113660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2772" y="1300767"/>
            <a:ext cx="4966553" cy="3116238"/>
          </a:xfrm>
          <a:prstGeom prst="rect">
            <a:avLst/>
          </a:prstGeom>
        </p:spPr>
        <p:txBody>
          <a:bodyPr wrap="square">
            <a:spAutoFit/>
          </a:bodyPr>
          <a:lstStyle/>
          <a:p>
            <a:pPr indent="449580">
              <a:spcBef>
                <a:spcPts val="750"/>
              </a:spcBef>
              <a:spcAft>
                <a:spcPts val="1125"/>
              </a:spcAft>
            </a:pPr>
            <a:r>
              <a:rPr lang="ru-RU" sz="1600" dirty="0" smtClean="0">
                <a:ea typeface="Times New Roman" panose="02020603050405020304" pitchFamily="18" charset="0"/>
              </a:rPr>
              <a:t>В</a:t>
            </a:r>
            <a:r>
              <a:rPr lang="ru-RU" sz="1600" b="1" dirty="0" smtClean="0">
                <a:ea typeface="Times New Roman" panose="02020603050405020304" pitchFamily="18" charset="0"/>
              </a:rPr>
              <a:t> фонде № 1 </a:t>
            </a:r>
            <a:r>
              <a:rPr lang="ru-RU" sz="1600" dirty="0">
                <a:ea typeface="Times New Roman" panose="02020603050405020304" pitchFamily="18" charset="0"/>
              </a:rPr>
              <a:t>«</a:t>
            </a:r>
            <a:r>
              <a:rPr lang="ru-RU" sz="1600" dirty="0" smtClean="0">
                <a:ea typeface="Times New Roman" panose="02020603050405020304" pitchFamily="18" charset="0"/>
              </a:rPr>
              <a:t>Пожарский райисполком</a:t>
            </a:r>
            <a:r>
              <a:rPr lang="ru-RU" sz="1600" dirty="0">
                <a:ea typeface="Times New Roman" panose="02020603050405020304" pitchFamily="18" charset="0"/>
              </a:rPr>
              <a:t>» отложился следующий состав </a:t>
            </a:r>
            <a:r>
              <a:rPr lang="ru-RU" sz="1600" dirty="0" smtClean="0">
                <a:ea typeface="Times New Roman" panose="02020603050405020304" pitchFamily="18" charset="0"/>
              </a:rPr>
              <a:t>документов:</a:t>
            </a:r>
          </a:p>
          <a:p>
            <a:pPr indent="449580">
              <a:spcBef>
                <a:spcPts val="750"/>
              </a:spcBef>
              <a:spcAft>
                <a:spcPts val="1125"/>
              </a:spcAft>
            </a:pPr>
            <a:r>
              <a:rPr lang="ru-RU" sz="1600" b="1" dirty="0" smtClean="0">
                <a:ea typeface="Times New Roman" panose="02020603050405020304" pitchFamily="18" charset="0"/>
              </a:rPr>
              <a:t>·</a:t>
            </a:r>
            <a:r>
              <a:rPr lang="ru-RU" sz="1600" dirty="0" smtClean="0">
                <a:ea typeface="Times New Roman" panose="02020603050405020304" pitchFamily="18" charset="0"/>
              </a:rPr>
              <a:t> Книга </a:t>
            </a:r>
            <a:r>
              <a:rPr lang="ru-RU" sz="1600" dirty="0">
                <a:ea typeface="Times New Roman" panose="02020603050405020304" pitchFamily="18" charset="0"/>
              </a:rPr>
              <a:t>памяти защитников Отечества погибших в годы ВОВ Приморского края  1995 год, в которой значатся погибшие из Пожарского района  668 </a:t>
            </a:r>
            <a:r>
              <a:rPr lang="ru-RU" sz="1600" dirty="0" smtClean="0">
                <a:ea typeface="Times New Roman" panose="02020603050405020304" pitchFamily="18" charset="0"/>
              </a:rPr>
              <a:t>чел;   </a:t>
            </a:r>
          </a:p>
          <a:p>
            <a:pPr indent="449580">
              <a:spcBef>
                <a:spcPts val="750"/>
              </a:spcBef>
              <a:spcAft>
                <a:spcPts val="1125"/>
              </a:spcAft>
            </a:pPr>
            <a:r>
              <a:rPr lang="ru-RU" sz="1600" b="1" dirty="0" smtClean="0">
                <a:ea typeface="Times New Roman" panose="02020603050405020304" pitchFamily="18" charset="0"/>
              </a:rPr>
              <a:t>·</a:t>
            </a:r>
            <a:r>
              <a:rPr lang="ru-RU" sz="1600" dirty="0" smtClean="0">
                <a:ea typeface="Times New Roman" panose="02020603050405020304" pitchFamily="18" charset="0"/>
              </a:rPr>
              <a:t>Электронная </a:t>
            </a:r>
            <a:r>
              <a:rPr lang="ru-RU" sz="1600" dirty="0">
                <a:ea typeface="Times New Roman" panose="02020603050405020304" pitchFamily="18" charset="0"/>
              </a:rPr>
              <a:t>Книга памяти призванных и погибших в годы ВОВ на 1650 чел.; </a:t>
            </a:r>
          </a:p>
          <a:p>
            <a:pPr indent="449580" algn="just">
              <a:lnSpc>
                <a:spcPct val="150000"/>
              </a:lnSpc>
              <a:spcBef>
                <a:spcPts val="750"/>
              </a:spcBef>
              <a:spcAft>
                <a:spcPts val="1125"/>
              </a:spcAft>
            </a:pPr>
            <a:endParaRPr lang="ru-RU" sz="1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3059"/>
          <a:stretch/>
        </p:blipFill>
        <p:spPr>
          <a:xfrm>
            <a:off x="6742996" y="632807"/>
            <a:ext cx="4343932" cy="5328458"/>
          </a:xfrm>
          <a:prstGeom prst="rect">
            <a:avLst/>
          </a:prstGeom>
          <a:effectLst>
            <a:glow rad="736600">
              <a:schemeClr val="accent1">
                <a:lumMod val="20000"/>
                <a:lumOff val="80000"/>
              </a:schemeClr>
            </a:glo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351" y="4532515"/>
            <a:ext cx="3670849" cy="1428750"/>
          </a:xfrm>
          <a:prstGeom prst="rect">
            <a:avLst/>
          </a:prstGeom>
        </p:spPr>
      </p:pic>
    </p:spTree>
    <p:extLst>
      <p:ext uri="{BB962C8B-B14F-4D97-AF65-F5344CB8AC3E}">
        <p14:creationId xmlns:p14="http://schemas.microsoft.com/office/powerpoint/2010/main" val="76907826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5468" y="191713"/>
            <a:ext cx="8628612" cy="1105431"/>
          </a:xfrm>
          <a:prstGeom prst="rect">
            <a:avLst/>
          </a:prstGeom>
        </p:spPr>
        <p:txBody>
          <a:bodyPr wrap="square">
            <a:spAutoFit/>
          </a:bodyPr>
          <a:lstStyle/>
          <a:p>
            <a:pPr indent="449580" algn="ctr">
              <a:spcBef>
                <a:spcPts val="750"/>
              </a:spcBef>
              <a:spcAft>
                <a:spcPts val="1125"/>
              </a:spcAft>
            </a:pPr>
            <a:r>
              <a:rPr lang="ru-RU" sz="3600" b="1" dirty="0" smtClean="0">
                <a:solidFill>
                  <a:schemeClr val="accent4">
                    <a:lumMod val="75000"/>
                  </a:schemeClr>
                </a:solidFill>
                <a:latin typeface="Times New Roman" panose="02020603050405020304" pitchFamily="18" charset="0"/>
                <a:ea typeface="Times New Roman" panose="02020603050405020304" pitchFamily="18" charset="0"/>
              </a:rPr>
              <a:t>Альбом с подлинными извещениями</a:t>
            </a:r>
            <a:r>
              <a:rPr lang="ru-RU" sz="3600" dirty="0" smtClean="0">
                <a:solidFill>
                  <a:schemeClr val="accent4">
                    <a:lumMod val="75000"/>
                  </a:schemeClr>
                </a:solidFill>
                <a:latin typeface="Times New Roman" panose="02020603050405020304" pitchFamily="18" charset="0"/>
                <a:ea typeface="Times New Roman" panose="02020603050405020304" pitchFamily="18" charset="0"/>
              </a:rPr>
              <a:t> </a:t>
            </a:r>
          </a:p>
          <a:p>
            <a:pPr indent="449580" algn="ctr">
              <a:spcBef>
                <a:spcPts val="750"/>
              </a:spcBef>
              <a:spcAft>
                <a:spcPts val="1125"/>
              </a:spcAft>
            </a:pPr>
            <a:r>
              <a:rPr lang="ru-RU" sz="1400" dirty="0" smtClean="0">
                <a:latin typeface="Times New Roman" panose="02020603050405020304" pitchFamily="18" charset="0"/>
                <a:ea typeface="Times New Roman" panose="02020603050405020304" pitchFamily="18" charset="0"/>
              </a:rPr>
              <a:t> (похоронки на 101 ед. хр. за 1939-1945 годы)</a:t>
            </a:r>
            <a:endParaRPr lang="ru-RU" sz="1400" dirty="0">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9259" t="16419" r="12906" b="30252"/>
          <a:stretch/>
        </p:blipFill>
        <p:spPr>
          <a:xfrm>
            <a:off x="235526" y="1484236"/>
            <a:ext cx="3507338" cy="330389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864" y="1388640"/>
            <a:ext cx="4242989" cy="349508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853" y="1484236"/>
            <a:ext cx="3649288" cy="3193720"/>
          </a:xfrm>
          <a:prstGeom prst="rect">
            <a:avLst/>
          </a:prstGeom>
        </p:spPr>
      </p:pic>
    </p:spTree>
    <p:extLst>
      <p:ext uri="{BB962C8B-B14F-4D97-AF65-F5344CB8AC3E}">
        <p14:creationId xmlns:p14="http://schemas.microsoft.com/office/powerpoint/2010/main" val="3391867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2693" y="1116625"/>
            <a:ext cx="5198224" cy="1967205"/>
          </a:xfrm>
          <a:prstGeom prst="rect">
            <a:avLst/>
          </a:prstGeom>
        </p:spPr>
        <p:txBody>
          <a:bodyPr wrap="square">
            <a:spAutoFit/>
          </a:bodyPr>
          <a:lstStyle/>
          <a:p>
            <a:pPr indent="449580" algn="just">
              <a:spcBef>
                <a:spcPts val="750"/>
              </a:spcBef>
              <a:spcAft>
                <a:spcPts val="1125"/>
              </a:spcAft>
            </a:pPr>
            <a:r>
              <a:rPr lang="ru-RU" b="1" dirty="0" smtClean="0">
                <a:ea typeface="Times New Roman" panose="02020603050405020304" pitchFamily="18" charset="0"/>
              </a:rPr>
              <a:t>·</a:t>
            </a:r>
            <a:r>
              <a:rPr lang="ru-RU" sz="1400" dirty="0" smtClean="0">
                <a:ea typeface="Times New Roman" panose="02020603050405020304" pitchFamily="18" charset="0"/>
              </a:rPr>
              <a:t>Альбом </a:t>
            </a:r>
            <a:r>
              <a:rPr lang="ru-RU" sz="1400" dirty="0">
                <a:ea typeface="Times New Roman" panose="02020603050405020304" pitchFamily="18" charset="0"/>
              </a:rPr>
              <a:t>«Пожарский район</a:t>
            </a:r>
            <a:r>
              <a:rPr lang="ru-RU" sz="1400" dirty="0" smtClean="0">
                <a:ea typeface="Times New Roman" panose="02020603050405020304" pitchFamily="18" charset="0"/>
              </a:rPr>
              <a:t>» (</a:t>
            </a:r>
            <a:r>
              <a:rPr lang="ru-RU" sz="1400" dirty="0">
                <a:ea typeface="Times New Roman" panose="02020603050405020304" pitchFamily="18" charset="0"/>
              </a:rPr>
              <a:t>формат А3) 1979г. где на 17 листах значатся фотодокументы, рассказы, очерки об участниках ВОВ, </a:t>
            </a:r>
            <a:endParaRPr lang="ru-RU" sz="1400" dirty="0" smtClean="0">
              <a:ea typeface="Times New Roman" panose="02020603050405020304" pitchFamily="18" charset="0"/>
            </a:endParaRPr>
          </a:p>
          <a:p>
            <a:pPr indent="449580" algn="just">
              <a:spcBef>
                <a:spcPts val="750"/>
              </a:spcBef>
              <a:spcAft>
                <a:spcPts val="1125"/>
              </a:spcAft>
            </a:pPr>
            <a:r>
              <a:rPr lang="ru-RU" b="1" dirty="0">
                <a:ea typeface="Times New Roman" panose="02020603050405020304" pitchFamily="18" charset="0"/>
              </a:rPr>
              <a:t>·</a:t>
            </a:r>
            <a:r>
              <a:rPr lang="ru-RU" sz="1400" dirty="0" smtClean="0">
                <a:ea typeface="Times New Roman" panose="02020603050405020304" pitchFamily="18" charset="0"/>
              </a:rPr>
              <a:t>Альбом </a:t>
            </a:r>
            <a:r>
              <a:rPr lang="ru-RU" sz="1400" dirty="0">
                <a:ea typeface="Times New Roman" panose="02020603050405020304" pitchFamily="18" charset="0"/>
              </a:rPr>
              <a:t>«Ветераны Пожарского района в ратных подвигах и труде»(формат А3) 1987г., котором отложились рассказы, фотодокументы, истории очевидцев сражений в ВОВ</a:t>
            </a:r>
            <a:r>
              <a:rPr lang="ru-RU" sz="1400" dirty="0" smtClean="0">
                <a:ea typeface="Times New Roman" panose="02020603050405020304" pitchFamily="18" charset="0"/>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922" y="790056"/>
            <a:ext cx="2530136" cy="357789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3610" y="1988455"/>
            <a:ext cx="2995648" cy="423618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62" y="3268346"/>
            <a:ext cx="2538449" cy="358965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314" y="3268346"/>
            <a:ext cx="2627117" cy="3589654"/>
          </a:xfrm>
          <a:prstGeom prst="rect">
            <a:avLst/>
          </a:prstGeom>
        </p:spPr>
      </p:pic>
    </p:spTree>
    <p:extLst>
      <p:ext uri="{BB962C8B-B14F-4D97-AF65-F5344CB8AC3E}">
        <p14:creationId xmlns:p14="http://schemas.microsoft.com/office/powerpoint/2010/main" val="42579765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691" y="1326392"/>
            <a:ext cx="3976255" cy="1023165"/>
          </a:xfrm>
          <a:prstGeom prst="rect">
            <a:avLst/>
          </a:prstGeom>
        </p:spPr>
        <p:txBody>
          <a:bodyPr wrap="square">
            <a:spAutoFit/>
          </a:bodyPr>
          <a:lstStyle/>
          <a:p>
            <a:pPr indent="449580" algn="just">
              <a:lnSpc>
                <a:spcPct val="150000"/>
              </a:lnSpc>
              <a:spcBef>
                <a:spcPts val="750"/>
              </a:spcBef>
              <a:spcAft>
                <a:spcPts val="1125"/>
              </a:spcAft>
            </a:pPr>
            <a:r>
              <a:rPr lang="ru-RU" sz="1400" b="1" dirty="0">
                <a:latin typeface="Times New Roman" panose="02020603050405020304" pitchFamily="18" charset="0"/>
                <a:ea typeface="Times New Roman" panose="02020603050405020304" pitchFamily="18" charset="0"/>
              </a:rPr>
              <a:t>·</a:t>
            </a:r>
            <a:r>
              <a:rPr lang="ru-RU" sz="1400" dirty="0">
                <a:latin typeface="Times New Roman" panose="02020603050405020304" pitchFamily="18" charset="0"/>
                <a:ea typeface="Times New Roman" panose="02020603050405020304" pitchFamily="18" charset="0"/>
              </a:rPr>
              <a:t> </a:t>
            </a:r>
            <a:r>
              <a:rPr lang="ru-RU" sz="1400" dirty="0">
                <a:ea typeface="Times New Roman" panose="02020603050405020304" pitchFamily="18" charset="0"/>
              </a:rPr>
              <a:t>Книга Почета Пожарского района 1967г., в ней значатся портреты информация об участниках ВОВ. </a:t>
            </a:r>
          </a:p>
        </p:txBody>
      </p:sp>
      <p:sp>
        <p:nvSpPr>
          <p:cNvPr id="4" name="Прямоугольник 3"/>
          <p:cNvSpPr/>
          <p:nvPr/>
        </p:nvSpPr>
        <p:spPr>
          <a:xfrm>
            <a:off x="2949192" y="5394387"/>
            <a:ext cx="8927868" cy="1025922"/>
          </a:xfrm>
          <a:prstGeom prst="rect">
            <a:avLst/>
          </a:prstGeom>
        </p:spPr>
        <p:txBody>
          <a:bodyPr wrap="square">
            <a:spAutoFit/>
          </a:bodyPr>
          <a:lstStyle/>
          <a:p>
            <a:pPr indent="449580" algn="ctr">
              <a:spcBef>
                <a:spcPts val="750"/>
              </a:spcBef>
            </a:pPr>
            <a:r>
              <a:rPr lang="ru-RU" i="1" dirty="0">
                <a:ea typeface="Times New Roman" panose="02020603050405020304" pitchFamily="18" charset="0"/>
              </a:rPr>
              <a:t>Сохранность документов фонда удовлетворительная, несмотря на то, что многие документы постоянно востребованные</a:t>
            </a:r>
            <a:r>
              <a:rPr lang="ru-RU" i="1" dirty="0" smtClean="0">
                <a:ea typeface="Times New Roman" panose="02020603050405020304" pitchFamily="18" charset="0"/>
              </a:rPr>
              <a:t>,</a:t>
            </a:r>
          </a:p>
          <a:p>
            <a:pPr indent="449580" algn="ctr">
              <a:spcBef>
                <a:spcPts val="750"/>
              </a:spcBef>
            </a:pPr>
            <a:r>
              <a:rPr lang="ru-RU" i="1" dirty="0" smtClean="0">
                <a:ea typeface="Times New Roman" panose="02020603050405020304" pitchFamily="18" charset="0"/>
              </a:rPr>
              <a:t> </a:t>
            </a:r>
            <a:r>
              <a:rPr lang="ru-RU" i="1" dirty="0">
                <a:ea typeface="Times New Roman" panose="02020603050405020304" pitchFamily="18" charset="0"/>
              </a:rPr>
              <a:t>и имеются в рукописном виде (карандаш, чернила).</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71513"/>
          <a:stretch/>
        </p:blipFill>
        <p:spPr>
          <a:xfrm>
            <a:off x="850717" y="3073797"/>
            <a:ext cx="4050566" cy="2033818"/>
          </a:xfrm>
          <a:prstGeom prst="rect">
            <a:avLst/>
          </a:prstGeom>
          <a:effectLst>
            <a:glow rad="584200">
              <a:schemeClr val="bg1">
                <a:lumMod val="50000"/>
              </a:schemeClr>
            </a:glo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181" y="649604"/>
            <a:ext cx="2692044" cy="3806854"/>
          </a:xfrm>
          <a:prstGeom prst="rect">
            <a:avLst/>
          </a:prstGeom>
        </p:spPr>
      </p:pic>
      <p:pic>
        <p:nvPicPr>
          <p:cNvPr id="1026" name="Picture 2" descr="Павленк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895" y="519255"/>
            <a:ext cx="1381769" cy="183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8047981" y="2683385"/>
            <a:ext cx="3527367" cy="1977464"/>
          </a:xfrm>
          <a:prstGeom prst="rect">
            <a:avLst/>
          </a:prstGeom>
        </p:spPr>
        <p:txBody>
          <a:bodyPr wrap="square">
            <a:spAutoFit/>
          </a:bodyPr>
          <a:lstStyle/>
          <a:p>
            <a:pPr>
              <a:spcAft>
                <a:spcPts val="1500"/>
              </a:spcAft>
            </a:pPr>
            <a:r>
              <a:rPr lang="ru-RU" sz="1000" b="1" u="sng"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Павленко Николай Данилович</a:t>
            </a: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 родился 28.08.1924 года в селе </a:t>
            </a:r>
            <a:r>
              <a:rPr lang="ru-RU" sz="1000" dirty="0" err="1">
                <a:solidFill>
                  <a:srgbClr val="262421"/>
                </a:solidFill>
                <a:latin typeface="Times New Roman" panose="02020603050405020304" pitchFamily="18" charset="0"/>
                <a:ea typeface="Times New Roman" panose="02020603050405020304" pitchFamily="18" charset="0"/>
                <a:cs typeface="Aharoni" panose="02010803020104030203" pitchFamily="2" charset="-79"/>
              </a:rPr>
              <a:t>Новоекатериновка</a:t>
            </a: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 Омской </a:t>
            </a:r>
            <a:r>
              <a:rPr lang="ru-RU" sz="1000" dirty="0" err="1">
                <a:solidFill>
                  <a:srgbClr val="262421"/>
                </a:solidFill>
                <a:latin typeface="Times New Roman" panose="02020603050405020304" pitchFamily="18" charset="0"/>
                <a:ea typeface="Times New Roman" panose="02020603050405020304" pitchFamily="18" charset="0"/>
                <a:cs typeface="Aharoni" panose="02010803020104030203" pitchFamily="2" charset="-79"/>
              </a:rPr>
              <a:t>области.В</a:t>
            </a: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 возрасте 18 лет (1942г) был призван в Красную армию. В течение двух месяцев проходил обучение в городе Новосибирске, а дальше был направлен на фронт шофером. Воевал на:</a:t>
            </a:r>
            <a:endParaRPr lang="ru-RU" sz="1000" dirty="0">
              <a:latin typeface="Times New Roman" panose="02020603050405020304" pitchFamily="18" charset="0"/>
              <a:ea typeface="Times New Roman" panose="02020603050405020304" pitchFamily="18" charset="0"/>
              <a:cs typeface="Aharoni" panose="02010803020104030203" pitchFamily="2" charset="-79"/>
            </a:endParaRPr>
          </a:p>
          <a:p>
            <a:pPr marL="342900" lvl="0" indent="-342900">
              <a:spcAft>
                <a:spcPts val="0"/>
              </a:spcAft>
              <a:buSzPts val="1000"/>
              <a:buFont typeface="Symbol" panose="05050102010706020507" pitchFamily="18" charset="2"/>
              <a:buChar char=""/>
              <a:tabLst>
                <a:tab pos="457200" algn="l"/>
              </a:tabLst>
            </a:pP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3-м Белорусском фронте с 10.1942 – 05.1944г.;</a:t>
            </a:r>
          </a:p>
          <a:p>
            <a:pPr marL="342900" lvl="0" indent="-342900">
              <a:spcAft>
                <a:spcPts val="0"/>
              </a:spcAft>
              <a:buSzPts val="1000"/>
              <a:buFont typeface="Symbol" panose="05050102010706020507" pitchFamily="18" charset="2"/>
              <a:buChar char=""/>
              <a:tabLst>
                <a:tab pos="457200" algn="l"/>
              </a:tabLst>
            </a:pP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Ленинградском фронте с 05.1944 – 08.1944 в должности шофера;</a:t>
            </a:r>
          </a:p>
          <a:p>
            <a:pPr marL="342900" lvl="0" indent="-342900">
              <a:spcAft>
                <a:spcPts val="0"/>
              </a:spcAft>
              <a:buSzPts val="1000"/>
              <a:buFont typeface="Symbol" panose="05050102010706020507" pitchFamily="18" charset="2"/>
              <a:buChar char=""/>
              <a:tabLst>
                <a:tab pos="457200" algn="l"/>
              </a:tabLst>
            </a:pP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2-й Украинский фронт 09.1944г. по 05.1945г.;</a:t>
            </a:r>
          </a:p>
          <a:p>
            <a:pPr marL="342900" lvl="0" indent="-342900">
              <a:spcAft>
                <a:spcPts val="0"/>
              </a:spcAft>
              <a:buSzPts val="1000"/>
              <a:buFont typeface="Symbol" panose="05050102010706020507" pitchFamily="18" charset="2"/>
              <a:buChar char=""/>
              <a:tabLst>
                <a:tab pos="457200" algn="l"/>
              </a:tabLst>
            </a:pPr>
            <a:r>
              <a:rPr lang="ru-RU" sz="1000" dirty="0">
                <a:solidFill>
                  <a:srgbClr val="262421"/>
                </a:solidFill>
                <a:latin typeface="Times New Roman" panose="02020603050405020304" pitchFamily="18" charset="0"/>
                <a:ea typeface="Times New Roman" panose="02020603050405020304" pitchFamily="18" charset="0"/>
                <a:cs typeface="Aharoni" panose="02010803020104030203" pitchFamily="2" charset="-79"/>
              </a:rPr>
              <a:t>в войне с Японией за Байкальский фронт с 08.1945 – 09.1945г. в должности стрелка.</a:t>
            </a:r>
          </a:p>
        </p:txBody>
      </p:sp>
    </p:spTree>
    <p:extLst>
      <p:ext uri="{BB962C8B-B14F-4D97-AF65-F5344CB8AC3E}">
        <p14:creationId xmlns:p14="http://schemas.microsoft.com/office/powerpoint/2010/main" val="2871171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2347" y="518162"/>
            <a:ext cx="8265104" cy="1323439"/>
          </a:xfrm>
          <a:prstGeom prst="rect">
            <a:avLst/>
          </a:prstGeom>
        </p:spPr>
        <p:txBody>
          <a:bodyPr wrap="square">
            <a:spAutoFit/>
          </a:bodyPr>
          <a:lstStyle/>
          <a:p>
            <a:pPr algn="just"/>
            <a:r>
              <a:rPr lang="ru-RU" sz="1600" dirty="0" smtClean="0">
                <a:latin typeface="+mj-lt"/>
                <a:ea typeface="Calibri" panose="020F0502020204030204" pitchFamily="34" charset="0"/>
              </a:rPr>
              <a:t>	В </a:t>
            </a:r>
            <a:r>
              <a:rPr lang="ru-RU" sz="1600" b="1" dirty="0">
                <a:latin typeface="+mj-lt"/>
                <a:ea typeface="Calibri" panose="020F0502020204030204" pitchFamily="34" charset="0"/>
              </a:rPr>
              <a:t>фонде №12 </a:t>
            </a:r>
            <a:r>
              <a:rPr lang="ru-RU" sz="1600" dirty="0">
                <a:latin typeface="+mj-lt"/>
                <a:ea typeface="Calibri" panose="020F0502020204030204" pitchFamily="34" charset="0"/>
              </a:rPr>
              <a:t>«Отдел социального обеспечения» отложились списки поставленных на учет участников ВОВ по всем территориям района  за период 1985,1990 годы, журналы регистрации выданных удостоверений участников ВОВ, жен участников ВОВ. Состав документов небольшой, но очень ценный.</a:t>
            </a:r>
            <a:endParaRPr lang="ru-RU" sz="1600" dirty="0">
              <a:latin typeface="+mj-lt"/>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25559" t="7515" r="34268" b="26366"/>
          <a:stretch/>
        </p:blipFill>
        <p:spPr>
          <a:xfrm>
            <a:off x="2402378" y="2144684"/>
            <a:ext cx="3466407" cy="4031672"/>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1644" t="17865" r="36848" b="7073"/>
          <a:stretch/>
        </p:blipFill>
        <p:spPr>
          <a:xfrm>
            <a:off x="6159731" y="2144684"/>
            <a:ext cx="3153013" cy="4029377"/>
          </a:xfrm>
          <a:prstGeom prst="rect">
            <a:avLst/>
          </a:prstGeom>
        </p:spPr>
      </p:pic>
    </p:spTree>
    <p:extLst>
      <p:ext uri="{BB962C8B-B14F-4D97-AF65-F5344CB8AC3E}">
        <p14:creationId xmlns:p14="http://schemas.microsoft.com/office/powerpoint/2010/main" val="29304355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9577" y="108929"/>
            <a:ext cx="8096598" cy="1384995"/>
          </a:xfrm>
          <a:prstGeom prst="rect">
            <a:avLst/>
          </a:prstGeom>
        </p:spPr>
        <p:txBody>
          <a:bodyPr wrap="square">
            <a:spAutoFit/>
          </a:bodyPr>
          <a:lstStyle/>
          <a:p>
            <a:pPr indent="449580" algn="just">
              <a:lnSpc>
                <a:spcPct val="150000"/>
              </a:lnSpc>
              <a:spcAft>
                <a:spcPts val="8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 архивном </a:t>
            </a:r>
            <a:r>
              <a:rPr lang="ru-RU" sz="1400" b="1" dirty="0">
                <a:latin typeface="Times New Roman" panose="02020603050405020304" pitchFamily="18" charset="0"/>
                <a:ea typeface="Calibri" panose="020F0502020204030204" pitchFamily="34" charset="0"/>
                <a:cs typeface="Times New Roman" panose="02020603050405020304" pitchFamily="18" charset="0"/>
              </a:rPr>
              <a:t>фонде № 60 </a:t>
            </a: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документов личного происхождения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Гришко Маргариты Павловны </a:t>
            </a:r>
            <a:r>
              <a:rPr lang="ru-RU" sz="1400" dirty="0">
                <a:latin typeface="Times New Roman" panose="02020603050405020304" pitchFamily="18" charset="0"/>
                <a:ea typeface="Calibri" panose="020F0502020204030204" pitchFamily="34" charset="0"/>
                <a:cs typeface="Times New Roman" panose="02020603050405020304" pitchFamily="18" charset="0"/>
              </a:rPr>
              <a:t>хранятся документы (дневники очевидца событий,) вырезки из газет о восстании штрафного дисциплинарного батальона, дислоцированного в селах Виноградовка, Стольное, Большой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Силан</a:t>
            </a:r>
            <a:r>
              <a:rPr lang="ru-RU" sz="1400" dirty="0">
                <a:latin typeface="Times New Roman" panose="02020603050405020304" pitchFamily="18" charset="0"/>
                <a:ea typeface="Calibri" panose="020F0502020204030204" pitchFamily="34" charset="0"/>
                <a:cs typeface="Times New Roman" panose="02020603050405020304" pitchFamily="18" charset="0"/>
              </a:rPr>
              <a:t> в 1943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году.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859577" y="1432371"/>
            <a:ext cx="4588627" cy="3323987"/>
          </a:xfrm>
          <a:prstGeom prst="rect">
            <a:avLst/>
          </a:prstGeom>
        </p:spPr>
        <p:txBody>
          <a:bodyPr wrap="square">
            <a:spAutoFit/>
          </a:bodyPr>
          <a:lstStyle/>
          <a:p>
            <a:pPr indent="449580" algn="just">
              <a:lnSpc>
                <a:spcPct val="150000"/>
              </a:lnSpc>
              <a:spcAft>
                <a:spcPts val="8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Штрафной батальон занимался заготовкой леса для нужд Красной армии. 1943 год. Суточный убой под Сталинградом 11 тыс. человек, под Ленинградом 10 тыс. чел. Страна в опасности. Офицеры батальона решили чтобы территория от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г.Иман</a:t>
            </a:r>
            <a:r>
              <a:rPr lang="ru-RU" sz="1400" dirty="0">
                <a:latin typeface="Times New Roman" panose="02020603050405020304" pitchFamily="18" charset="0"/>
                <a:ea typeface="Calibri" panose="020F0502020204030204" pitchFamily="34" charset="0"/>
                <a:cs typeface="Times New Roman" panose="02020603050405020304" pitchFamily="18" charset="0"/>
              </a:rPr>
              <a:t> (ныне Дальнереченск) до Хабаровска  ушла под юрисдикцию Японии и подняли восстание в штрафном батальоне с применением оружия. Имелись жертвы среди местных жителей, при исполнении служебных обязанностей погиб оперуполномоченный </a:t>
            </a:r>
            <a:r>
              <a:rPr lang="ru-RU" sz="1400" b="1" dirty="0">
                <a:latin typeface="Times New Roman" panose="02020603050405020304" pitchFamily="18" charset="0"/>
                <a:ea typeface="Calibri" panose="020F0502020204030204" pitchFamily="34" charset="0"/>
                <a:cs typeface="Times New Roman" panose="02020603050405020304" pitchFamily="18" charset="0"/>
              </a:rPr>
              <a:t>Виниченко Иван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Митрофанович</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344930" y="5058162"/>
            <a:ext cx="5985164" cy="1107996"/>
          </a:xfrm>
          <a:prstGeom prst="rect">
            <a:avLst/>
          </a:prstGeom>
        </p:spPr>
        <p:txBody>
          <a:bodyPr wrap="square">
            <a:spAutoFit/>
          </a:bodyPr>
          <a:lstStyle/>
          <a:p>
            <a:pPr>
              <a:lnSpc>
                <a:spcPct val="150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Документы </a:t>
            </a:r>
            <a:r>
              <a:rPr lang="ru-RU" sz="1400" dirty="0">
                <a:latin typeface="Times New Roman" panose="02020603050405020304" pitchFamily="18" charset="0"/>
                <a:ea typeface="Calibri" panose="020F0502020204030204" pitchFamily="34" charset="0"/>
                <a:cs typeface="Times New Roman" panose="02020603050405020304" pitchFamily="18" charset="0"/>
              </a:rPr>
              <a:t>фонда раскрывают многие драматические моменты жизни пожарцев во время данных событий, их переживания, страх потерять близких людей.</a:t>
            </a:r>
            <a:r>
              <a:rPr lang="ru-RU" sz="1400" dirty="0">
                <a:solidFill>
                  <a:srgbClr val="464646"/>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Состав документов используется в работе исследователями.</a:t>
            </a:r>
            <a:endParaRPr lang="ru-RU" sz="1400"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7790" t="12243" r="9959" b="10545"/>
          <a:stretch/>
        </p:blipFill>
        <p:spPr>
          <a:xfrm>
            <a:off x="464545" y="1493924"/>
            <a:ext cx="2113368" cy="2804616"/>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 t="18732" r="10165" b="16774"/>
          <a:stretch/>
        </p:blipFill>
        <p:spPr>
          <a:xfrm>
            <a:off x="7592809" y="1432371"/>
            <a:ext cx="4084329" cy="3840479"/>
          </a:xfrm>
          <a:prstGeom prst="rect">
            <a:avLst/>
          </a:prstGeom>
        </p:spPr>
      </p:pic>
    </p:spTree>
    <p:extLst>
      <p:ext uri="{BB962C8B-B14F-4D97-AF65-F5344CB8AC3E}">
        <p14:creationId xmlns:p14="http://schemas.microsoft.com/office/powerpoint/2010/main" val="17773679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3372" t="2319" r="27177" b="58795"/>
          <a:stretch/>
        </p:blipFill>
        <p:spPr>
          <a:xfrm>
            <a:off x="538250" y="2347998"/>
            <a:ext cx="2951017" cy="3772171"/>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5443" t="41469" r="11728" b="2451"/>
          <a:stretch/>
        </p:blipFill>
        <p:spPr>
          <a:xfrm>
            <a:off x="4256290" y="2347998"/>
            <a:ext cx="2532696" cy="3715790"/>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27135" t="3815" r="3749" b="17404"/>
          <a:stretch/>
        </p:blipFill>
        <p:spPr>
          <a:xfrm>
            <a:off x="7229387" y="2347998"/>
            <a:ext cx="4167361" cy="3228766"/>
          </a:xfrm>
          <a:prstGeom prst="rect">
            <a:avLst/>
          </a:prstGeom>
        </p:spPr>
      </p:pic>
      <p:sp>
        <p:nvSpPr>
          <p:cNvPr id="7" name="Прямоугольник 6"/>
          <p:cNvSpPr/>
          <p:nvPr/>
        </p:nvSpPr>
        <p:spPr>
          <a:xfrm>
            <a:off x="1619250" y="83164"/>
            <a:ext cx="9777498" cy="2228559"/>
          </a:xfrm>
          <a:prstGeom prst="rect">
            <a:avLst/>
          </a:prstGeom>
        </p:spPr>
        <p:txBody>
          <a:bodyPr wrap="square">
            <a:spAutoFit/>
          </a:bodyPr>
          <a:lstStyle/>
          <a:p>
            <a:pPr indent="449580" algn="just">
              <a:lnSpc>
                <a:spcPct val="150000"/>
              </a:lnSpc>
              <a:spcAft>
                <a:spcPts val="800"/>
              </a:spcAft>
            </a:pP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В продолжении </a:t>
            </a:r>
            <a:r>
              <a:rPr lang="ru-RU" sz="1500" dirty="0" smtClean="0">
                <a:solidFill>
                  <a:schemeClr val="tx1">
                    <a:lumMod val="95000"/>
                    <a:lumOff val="5000"/>
                  </a:schemeClr>
                </a:solidFill>
                <a:latin typeface="+mj-lt"/>
                <a:ea typeface="Calibri" panose="020F0502020204030204" pitchFamily="34" charset="0"/>
                <a:cs typeface="Times New Roman" panose="02020603050405020304" pitchFamily="18" charset="0"/>
              </a:rPr>
              <a:t>к </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вышеизложенному: </a:t>
            </a:r>
            <a:r>
              <a:rPr lang="ru-RU" sz="1500" b="1" dirty="0">
                <a:solidFill>
                  <a:schemeClr val="tx1">
                    <a:lumMod val="95000"/>
                    <a:lumOff val="5000"/>
                  </a:schemeClr>
                </a:solidFill>
                <a:latin typeface="+mj-lt"/>
                <a:ea typeface="Calibri" panose="020F0502020204030204" pitchFamily="34" charset="0"/>
                <a:cs typeface="Times New Roman" panose="02020603050405020304" pitchFamily="18" charset="0"/>
              </a:rPr>
              <a:t>в архивном фонде № 95 </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документов личного происхождения </a:t>
            </a:r>
            <a:r>
              <a:rPr lang="ru-RU" sz="1500" dirty="0" err="1">
                <a:solidFill>
                  <a:schemeClr val="tx1">
                    <a:lumMod val="95000"/>
                    <a:lumOff val="5000"/>
                  </a:schemeClr>
                </a:solidFill>
                <a:latin typeface="+mj-lt"/>
                <a:ea typeface="Calibri" panose="020F0502020204030204" pitchFamily="34" charset="0"/>
                <a:cs typeface="Times New Roman" panose="02020603050405020304" pitchFamily="18" charset="0"/>
              </a:rPr>
              <a:t>Огоренко</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 Надежды </a:t>
            </a:r>
            <a:r>
              <a:rPr lang="ru-RU" sz="1500" dirty="0" err="1">
                <a:solidFill>
                  <a:schemeClr val="tx1">
                    <a:lumMod val="95000"/>
                    <a:lumOff val="5000"/>
                  </a:schemeClr>
                </a:solidFill>
                <a:latin typeface="+mj-lt"/>
                <a:ea typeface="Calibri" panose="020F0502020204030204" pitchFamily="34" charset="0"/>
                <a:cs typeface="Times New Roman" panose="02020603050405020304" pitchFamily="18" charset="0"/>
              </a:rPr>
              <a:t>Айлетдиновны</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 имеется состав документов касающийся биографии оперуполномоченного Виниченко Ивана Митрофановича - его фотопортрет, автобиография</a:t>
            </a:r>
            <a:r>
              <a:rPr lang="ru-RU" sz="1500" dirty="0" smtClean="0">
                <a:solidFill>
                  <a:schemeClr val="tx1">
                    <a:lumMod val="95000"/>
                    <a:lumOff val="5000"/>
                  </a:schemeClr>
                </a:solidFill>
                <a:latin typeface="+mj-lt"/>
                <a:ea typeface="Calibri" panose="020F0502020204030204" pitchFamily="34" charset="0"/>
                <a:cs typeface="Times New Roman" panose="02020603050405020304" pitchFamily="18" charset="0"/>
              </a:rPr>
              <a:t>.</a:t>
            </a:r>
          </a:p>
          <a:p>
            <a:pPr indent="449580" algn="just">
              <a:lnSpc>
                <a:spcPct val="150000"/>
              </a:lnSpc>
              <a:spcAft>
                <a:spcPts val="800"/>
              </a:spcAft>
            </a:pPr>
            <a:r>
              <a:rPr lang="ru-RU" sz="1500" dirty="0" smtClean="0">
                <a:solidFill>
                  <a:schemeClr val="tx1">
                    <a:lumMod val="95000"/>
                    <a:lumOff val="5000"/>
                  </a:schemeClr>
                </a:solidFill>
                <a:latin typeface="+mj-lt"/>
                <a:ea typeface="Calibri" panose="020F0502020204030204" pitchFamily="34" charset="0"/>
                <a:cs typeface="Times New Roman" panose="02020603050405020304" pitchFamily="18" charset="0"/>
              </a:rPr>
              <a:t> </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В </a:t>
            </a:r>
            <a:r>
              <a:rPr lang="ru-RU" sz="1500" dirty="0" err="1">
                <a:solidFill>
                  <a:schemeClr val="tx1">
                    <a:lumMod val="95000"/>
                    <a:lumOff val="5000"/>
                  </a:schemeClr>
                </a:solidFill>
                <a:latin typeface="+mj-lt"/>
                <a:ea typeface="Calibri" panose="020F0502020204030204" pitchFamily="34" charset="0"/>
                <a:cs typeface="Times New Roman" panose="02020603050405020304" pitchFamily="18" charset="0"/>
              </a:rPr>
              <a:t>Лучегорске</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 имеется улица Виниченко. В селе Нагорное, бывший Большой </a:t>
            </a:r>
            <a:r>
              <a:rPr lang="ru-RU" sz="1500" dirty="0" err="1">
                <a:solidFill>
                  <a:schemeClr val="tx1">
                    <a:lumMod val="95000"/>
                    <a:lumOff val="5000"/>
                  </a:schemeClr>
                </a:solidFill>
                <a:latin typeface="+mj-lt"/>
                <a:ea typeface="Calibri" panose="020F0502020204030204" pitchFamily="34" charset="0"/>
                <a:cs typeface="Times New Roman" panose="02020603050405020304" pitchFamily="18" charset="0"/>
              </a:rPr>
              <a:t>Силан</a:t>
            </a:r>
            <a:r>
              <a:rPr lang="ru-RU" sz="1500" dirty="0">
                <a:solidFill>
                  <a:schemeClr val="tx1">
                    <a:lumMod val="95000"/>
                    <a:lumOff val="5000"/>
                  </a:schemeClr>
                </a:solidFill>
                <a:latin typeface="+mj-lt"/>
                <a:ea typeface="Calibri" panose="020F0502020204030204" pitchFamily="34" charset="0"/>
                <a:cs typeface="Times New Roman" panose="02020603050405020304" pitchFamily="18" charset="0"/>
              </a:rPr>
              <a:t> стоит памятник Виниченко.</a:t>
            </a:r>
          </a:p>
        </p:txBody>
      </p:sp>
    </p:spTree>
    <p:extLst>
      <p:ext uri="{BB962C8B-B14F-4D97-AF65-F5344CB8AC3E}">
        <p14:creationId xmlns:p14="http://schemas.microsoft.com/office/powerpoint/2010/main" val="369872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326</TotalTime>
  <Words>877</Words>
  <Application>Microsoft Office PowerPoint</Application>
  <PresentationFormat>Широкоэкранный</PresentationFormat>
  <Paragraphs>36</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Aharoni</vt:lpstr>
      <vt:lpstr>Arial</vt:lpstr>
      <vt:lpstr>Calibri</vt:lpstr>
      <vt:lpstr>Century Gothic</vt:lpstr>
      <vt:lpstr>Symbol</vt:lpstr>
      <vt:lpstr>Times New Roman</vt:lpstr>
      <vt:lpstr>Wingdings 3</vt:lpstr>
      <vt:lpstr>Легкий дым</vt:lpstr>
      <vt:lpstr>Обзор архивных фондов о ВОВ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Archive</dc:creator>
  <cp:lastModifiedBy>Archive</cp:lastModifiedBy>
  <cp:revision>146</cp:revision>
  <dcterms:created xsi:type="dcterms:W3CDTF">2024-02-14T03:18:23Z</dcterms:created>
  <dcterms:modified xsi:type="dcterms:W3CDTF">2024-02-15T06:01:52Z</dcterms:modified>
</cp:coreProperties>
</file>