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39" r:id="rId2"/>
  </p:sldIdLst>
  <p:sldSz cx="6858000" cy="9906000" type="A4"/>
  <p:notesSz cx="6808788" cy="9939338"/>
  <p:embeddedFontLst>
    <p:embeddedFont>
      <p:font typeface="Golos Text" panose="020B0604020202020204" charset="0"/>
      <p:regular r:id="rId5"/>
      <p:bold r:id="rId6"/>
    </p:embeddedFon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3535"/>
    <a:srgbClr val="F1450F"/>
    <a:srgbClr val="24ABC2"/>
    <a:srgbClr val="36C3DA"/>
    <a:srgbClr val="25C6FF"/>
    <a:srgbClr val="E46C0A"/>
    <a:srgbClr val="2778BB"/>
    <a:srgbClr val="2D88D3"/>
    <a:srgbClr val="9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357" autoAdjust="0"/>
  </p:normalViewPr>
  <p:slideViewPr>
    <p:cSldViewPr snapToObjects="1">
      <p:cViewPr varScale="1">
        <p:scale>
          <a:sx n="81" d="100"/>
          <a:sy n="81" d="100"/>
        </p:scale>
        <p:origin x="-3348" y="-90"/>
      </p:cViewPr>
      <p:guideLst>
        <p:guide orient="horz" pos="2268"/>
        <p:guide orient="horz" pos="1580"/>
        <p:guide pos="2241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31"/>
        <p:guide pos="214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1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40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40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40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96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2" tIns="45776" rIns="91552" bIns="457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188"/>
            <a:ext cx="5447030" cy="4472702"/>
          </a:xfrm>
          <a:prstGeom prst="rect">
            <a:avLst/>
          </a:prstGeom>
        </p:spPr>
        <p:txBody>
          <a:bodyPr vert="horz" lIns="91552" tIns="45776" rIns="91552" bIns="457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40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8680" y="452500"/>
            <a:ext cx="1728192" cy="5505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4653136" y="56989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27402" y="1710121"/>
            <a:ext cx="5851861" cy="13849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1800" b="1" dirty="0" smtClean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          </a:t>
            </a:r>
            <a:endParaRPr lang="ru-RU" sz="1800" dirty="0"/>
          </a:p>
          <a:p>
            <a:pPr algn="ctr"/>
            <a:r>
              <a:rPr lang="ru-RU" sz="1800" dirty="0"/>
              <a:t> </a:t>
            </a:r>
            <a:r>
              <a:rPr lang="ru-RU" sz="1800" b="1" dirty="0">
                <a:latin typeface="Golos Text" panose="020B0604020202020204" charset="0"/>
                <a:ea typeface="Golos Text" panose="020B0604020202020204" charset="0"/>
              </a:rPr>
              <a:t>О направлении информации </a:t>
            </a:r>
            <a:r>
              <a:rPr lang="ru-RU" sz="1800" dirty="0"/>
              <a:t>	</a:t>
            </a:r>
          </a:p>
          <a:p>
            <a:pPr algn="ctr"/>
            <a:endParaRPr lang="ru-RU" sz="1800" dirty="0">
              <a:latin typeface="Golos Text" panose="020B0604020202020204" charset="0"/>
              <a:ea typeface="Golos Text" panose="020B0604020202020204" charset="0"/>
            </a:endParaRPr>
          </a:p>
          <a:p>
            <a:pPr algn="ctr"/>
            <a:endParaRPr lang="ru-RU" sz="1800" dirty="0"/>
          </a:p>
          <a:p>
            <a:pPr algn="ctr">
              <a:spcAft>
                <a:spcPts val="0"/>
              </a:spcAft>
            </a:pPr>
            <a:endParaRPr lang="ru-RU" sz="1800" b="1" dirty="0">
              <a:solidFill>
                <a:schemeClr val="tx1">
                  <a:lumMod val="75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9E786E8E-470B-8FC9-0279-A338CA27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0065" y="8543916"/>
            <a:ext cx="522088" cy="874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8C7F50-A01A-528F-A51D-97F217B4CAC8}"/>
              </a:ext>
            </a:extLst>
          </p:cNvPr>
          <p:cNvSpPr txBox="1"/>
          <p:nvPr/>
        </p:nvSpPr>
        <p:spPr>
          <a:xfrm>
            <a:off x="1304764" y="8746703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8 (800) 222-22-22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803C9B-417A-A22A-DFB7-5DCDEFEFA1C7}"/>
              </a:ext>
            </a:extLst>
          </p:cNvPr>
          <p:cNvSpPr txBox="1"/>
          <p:nvPr/>
        </p:nvSpPr>
        <p:spPr>
          <a:xfrm>
            <a:off x="1304206" y="9041197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Бесплатный многоканальный телефон </a:t>
            </a:r>
            <a:b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</a:b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контакт-центра ФНС России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43462" y="2468724"/>
            <a:ext cx="5851861" cy="614014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ru-RU" sz="9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endParaRPr lang="ru-RU" sz="900" dirty="0"/>
          </a:p>
          <a:p>
            <a:pPr algn="just"/>
            <a:r>
              <a:rPr lang="ru-RU" sz="900" dirty="0"/>
              <a:t> </a:t>
            </a:r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Федеральная налоговая служба в связи с многочисленными обращениями налогоплательщиков и территориальных налоговых органов о порядке предоставления социального налогового вычета по налогу на доходы физических лиц (далее – НДФЛ), установленного подпунктом 3 пункта 1 статьи 219 Налогового кодекса Российской Федерации (далее – Кодекс), и сообщает следующее.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В соответствии с указанными положениями Кодекса при применении социального налогового вычета по НДФЛ учитываются суммы страховых взносов, уплаченные налогоплательщиком в налоговом периоде по договорам добровольного личного страхования, а также по договорам добровольного страхования своих супруга (супруги), родителей, детей (в том числе усыновленных) в возрасте до 18 лет (до 24 лет, если дети (в том числе усыновленные) являются обучающимися по очной форме обучения в организациях, осуществляющих образовательную деятельность), подопечных в возрасте до 18 лет, заключенным им со страховыми организациями, имеющими лицензии на ведение соответствующего вида деятельности, предусматривающим оплату такими страховыми организациями исключительно медицинских услуг.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Указанный налоговый вычет предоставляется налогоплательщику, если уплата страховых взносов не была произведена за счет средств работодателей.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Начиная с расходов, произведенных налогоплательщиками с 01.01.2024, подтверждением права на указанный налоговый вычет является Справка об уплате страховых взносов для представления в налоговый орган (далее – Справка), форма которой, порядок ее заполнения и представления в налоговый орган утверждены приказом ФНС России от 12.10.2023 № БВ-7-11/736@.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Представление налогоплательщиком в налоговый орган Справки не требуется в случае представления в налоговый орган такого документа непосредственно страховой организацией, оказывающей соответствующие услуги, в порядке, предусмотренном пунктом 3.1 статьи 221.1 Кодекса, и его 2 </a:t>
            </a:r>
          </a:p>
          <a:p>
            <a:pPr algn="just"/>
            <a:endParaRPr lang="ru-RU" sz="1000" dirty="0">
              <a:latin typeface="Golos Text" panose="020B0604020202020204" charset="0"/>
              <a:ea typeface="Golos Text" panose="020B0604020202020204" charset="0"/>
            </a:endParaRP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размещения в личном кабинете налогоплательщика в соответствии с абзацем вторым пункта 3.1 статьи 221.1 Кодекса.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Следует обратить внимание, что социальный налоговый вычет может быть предоставлен налогоплательщику в случае, когда денежные средства в уплату страховых взносов по заключенному им со страховой организацией договору были перечислены по заявлению налогоплательщика его работодателем (с расчетного счета работодателя) путем удержания этих сумм из заработной платы работника. </a:t>
            </a:r>
          </a:p>
          <a:p>
            <a:pPr algn="just"/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Соответственно, в таких случаях страховые организации должны выдавать налогоплательщикам Справки на основании представленных ими справок от работодателей об удержании из заработной платы работников денежных средств в оплату страховых взносов. </a:t>
            </a:r>
            <a:r>
              <a:rPr lang="ru-RU" sz="1000" dirty="0" smtClean="0">
                <a:latin typeface="Golos Text" panose="020B0604020202020204" charset="0"/>
                <a:ea typeface="Golos Text" panose="020B0604020202020204" charset="0"/>
              </a:rPr>
              <a:t>России</a:t>
            </a:r>
            <a:r>
              <a:rPr lang="ru-RU" sz="1000" dirty="0">
                <a:latin typeface="Golos Text" panose="020B0604020202020204" charset="0"/>
                <a:ea typeface="Golos Text" panose="020B0604020202020204" charset="0"/>
              </a:rPr>
              <a:t>». </a:t>
            </a:r>
          </a:p>
          <a:p>
            <a:pPr algn="just"/>
            <a:r>
              <a:rPr lang="en-US" sz="10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endParaRPr lang="ru-RU" sz="1000" dirty="0">
              <a:latin typeface="Golos Text" panose="020B0604020202020204" charset="0"/>
              <a:ea typeface="Golos Tex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8232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164466</TotalTime>
  <Words>382</Words>
  <Application>Microsoft Office PowerPoint</Application>
  <PresentationFormat>Лист A4 (210x297 мм)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Golos Text</vt:lpstr>
      <vt:lpstr>Calibri</vt:lpstr>
      <vt:lpstr>Open Sans Light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Василенко Светлана Анатольевна</cp:lastModifiedBy>
  <cp:revision>1931</cp:revision>
  <cp:lastPrinted>2023-11-01T03:25:47Z</cp:lastPrinted>
  <dcterms:created xsi:type="dcterms:W3CDTF">2014-10-08T23:03:32Z</dcterms:created>
  <dcterms:modified xsi:type="dcterms:W3CDTF">2025-03-17T03:45:43Z</dcterms:modified>
</cp:coreProperties>
</file>