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39" r:id="rId2"/>
  </p:sldIdLst>
  <p:sldSz cx="6858000" cy="9906000" type="A4"/>
  <p:notesSz cx="6808788" cy="9939338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Golos Text" panose="020B0604020202020204" charset="0"/>
      <p:regular r:id="rId9"/>
      <p:bold r:id="rId10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3535"/>
    <a:srgbClr val="F1450F"/>
    <a:srgbClr val="24ABC2"/>
    <a:srgbClr val="36C3DA"/>
    <a:srgbClr val="25C6FF"/>
    <a:srgbClr val="E46C0A"/>
    <a:srgbClr val="2778BB"/>
    <a:srgbClr val="2D88D3"/>
    <a:srgbClr val="9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357" autoAdjust="0"/>
  </p:normalViewPr>
  <p:slideViewPr>
    <p:cSldViewPr snapToObjects="1">
      <p:cViewPr varScale="1">
        <p:scale>
          <a:sx n="81" d="100"/>
          <a:sy n="81" d="100"/>
        </p:scale>
        <p:origin x="-3348" y="-90"/>
      </p:cViewPr>
      <p:guideLst>
        <p:guide orient="horz" pos="2268"/>
        <p:guide orient="horz" pos="1580"/>
        <p:guide pos="2241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31"/>
        <p:guide pos="214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1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40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40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40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96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2" tIns="45776" rIns="91552" bIns="457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188"/>
            <a:ext cx="5447030" cy="4472702"/>
          </a:xfrm>
          <a:prstGeom prst="rect">
            <a:avLst/>
          </a:prstGeom>
        </p:spPr>
        <p:txBody>
          <a:bodyPr vert="horz" lIns="91552" tIns="45776" rIns="91552" bIns="457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40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8680" y="452500"/>
            <a:ext cx="1728192" cy="5505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4653136" y="56989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27402" y="1710121"/>
            <a:ext cx="5851861" cy="13849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          </a:t>
            </a:r>
            <a:r>
              <a:rPr lang="ru-RU" sz="1800" b="1" dirty="0">
                <a:latin typeface="Golos Text" panose="020B0604020202020204" charset="0"/>
                <a:ea typeface="Golos Text" panose="020B0604020202020204" charset="0"/>
              </a:rPr>
              <a:t>Как платить страховые взносы за работника, если он уволился до истечения года с заключения договора ДМС</a:t>
            </a:r>
            <a:endParaRPr lang="ru-RU" sz="1800" dirty="0">
              <a:latin typeface="Golos Text" panose="020B0604020202020204" charset="0"/>
              <a:ea typeface="Golos Text" panose="020B0604020202020204" charset="0"/>
            </a:endParaRPr>
          </a:p>
          <a:p>
            <a:pPr algn="ctr"/>
            <a:endParaRPr lang="ru-RU" sz="1800" dirty="0"/>
          </a:p>
          <a:p>
            <a:pPr algn="ctr">
              <a:spcAft>
                <a:spcPts val="0"/>
              </a:spcAft>
            </a:pPr>
            <a:endParaRPr lang="ru-RU" sz="1800" b="1" dirty="0">
              <a:solidFill>
                <a:schemeClr val="tx1">
                  <a:lumMod val="75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9E786E8E-470B-8FC9-0279-A338CA27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0065" y="8543916"/>
            <a:ext cx="522088" cy="874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8C7F50-A01A-528F-A51D-97F217B4CAC8}"/>
              </a:ext>
            </a:extLst>
          </p:cNvPr>
          <p:cNvSpPr txBox="1"/>
          <p:nvPr/>
        </p:nvSpPr>
        <p:spPr>
          <a:xfrm>
            <a:off x="1304764" y="8746703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8 (800) 222-22-22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803C9B-417A-A22A-DFB7-5DCDEFEFA1C7}"/>
              </a:ext>
            </a:extLst>
          </p:cNvPr>
          <p:cNvSpPr txBox="1"/>
          <p:nvPr/>
        </p:nvSpPr>
        <p:spPr>
          <a:xfrm>
            <a:off x="1304206" y="9041197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Бесплатный многоканальный телефон </a:t>
            </a:r>
            <a:b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</a:b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контакт-центра ФНС России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43462" y="2468724"/>
            <a:ext cx="5851861" cy="38010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/>
            <a:r>
              <a:rPr lang="ru-RU" sz="9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Договор ДМС заключается отдельно по каждому работнику. Платежи по таким договорам, заключаемым на срок не менее года, не подлежат обложению страховыми взносами. Объект для налогоплательщика-организации возникает в день начисления выплат и иных платежей в пользу работника.</a:t>
            </a:r>
          </a:p>
          <a:p>
            <a:pPr algn="just"/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Если срок действия договора ДМС сотрудника в случае его досрочного прекращения при увольнении, составляет менее года то </a:t>
            </a:r>
            <a:r>
              <a:rPr lang="ru-RU" sz="1400" dirty="0" err="1" smtClean="0">
                <a:latin typeface="Golos Text" panose="020B0604020202020204" charset="0"/>
                <a:ea typeface="Golos Text" panose="020B0604020202020204" charset="0"/>
              </a:rPr>
              <a:t>юр.лицо</a:t>
            </a:r>
            <a:r>
              <a:rPr lang="ru-RU" sz="14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доначисляет страховые взносы и платежи по нему, включая платежи в предыдущем расчетном периоде (если даты начала и окончания действия указанного договора находятся в разных периодах). Также следует представить уточненные расчеты по страховым взносам для соблюдения пенсионных прав такого работника.</a:t>
            </a:r>
          </a:p>
          <a:p>
            <a:pPr algn="just"/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В случае, когда в список застрахованных лиц включен новый работник и срок действия такого договора составляет менее года, платежи по ДМС за него облагаются страховыми взносами в общеустановленном порядке.</a:t>
            </a:r>
          </a:p>
          <a:p>
            <a:pPr algn="just"/>
            <a:r>
              <a:rPr lang="en-US" sz="9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endParaRPr lang="ru-RU" sz="900" dirty="0">
              <a:latin typeface="Golos Text" panose="020B0604020202020204" charset="0"/>
              <a:ea typeface="Golos Text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8232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164464</TotalTime>
  <Words>164</Words>
  <Application>Microsoft Office PowerPoint</Application>
  <PresentationFormat>Лист A4 (210x297 мм)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Open Sans Light</vt:lpstr>
      <vt:lpstr>Calibri</vt:lpstr>
      <vt:lpstr>Golos Text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Василенко Светлана Анатольевна</cp:lastModifiedBy>
  <cp:revision>1931</cp:revision>
  <cp:lastPrinted>2023-11-01T03:25:47Z</cp:lastPrinted>
  <dcterms:created xsi:type="dcterms:W3CDTF">2014-10-08T23:03:32Z</dcterms:created>
  <dcterms:modified xsi:type="dcterms:W3CDTF">2025-03-20T05:54:38Z</dcterms:modified>
</cp:coreProperties>
</file>